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53" r:id="rId20"/>
    <p:sldId id="347" r:id="rId21"/>
    <p:sldId id="348" r:id="rId22"/>
    <p:sldId id="349" r:id="rId23"/>
    <p:sldId id="354" r:id="rId24"/>
    <p:sldId id="350" r:id="rId25"/>
    <p:sldId id="352" r:id="rId26"/>
    <p:sldId id="355" r:id="rId27"/>
    <p:sldId id="351" r:id="rId28"/>
    <p:sldId id="356" r:id="rId30"/>
    <p:sldId id="357" r:id="rId31"/>
    <p:sldId id="358" r:id="rId32"/>
    <p:sldId id="360" r:id="rId33"/>
    <p:sldId id="359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368" r:id="rId42"/>
    <p:sldId id="373" r:id="rId43"/>
    <p:sldId id="369" r:id="rId44"/>
    <p:sldId id="370" r:id="rId45"/>
    <p:sldId id="371" r:id="rId46"/>
    <p:sldId id="372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82"/>
    <p:restoredTop sz="94669"/>
  </p:normalViewPr>
  <p:slideViewPr>
    <p:cSldViewPr snapToGrid="0" snapToObjects="1">
      <p:cViewPr varScale="1">
        <p:scale>
          <a:sx n="89" d="100"/>
          <a:sy n="89" d="100"/>
        </p:scale>
        <p:origin x="20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EDA2E-B029-AE4F-9AA1-FE966FBD67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6AEAC-5D42-8A43-A7BB-6C563AB1256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7646AEAC-5D42-8A43-A7BB-6C563AB1256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true"/>
          </p:cNvSpPr>
          <p:nvPr>
            <p:ph type="subTitle" idx="1" hasCustomPrompt="true"/>
          </p:nvPr>
        </p:nvSpPr>
        <p:spPr>
          <a:xfrm>
            <a:off x="5160980" y="3528542"/>
            <a:ext cx="3520441" cy="2369810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主讲：王友</a:t>
            </a:r>
            <a:endParaRPr lang="en-US" altLang="zh-CN" dirty="0"/>
          </a:p>
          <a:p>
            <a:r>
              <a:rPr lang="zh-CN" altLang="en-US" dirty="0"/>
              <a:t>     系统分析师</a:t>
            </a:r>
            <a:endParaRPr lang="en-US" altLang="zh-CN" dirty="0"/>
          </a:p>
          <a:p>
            <a:r>
              <a:rPr lang="zh-CN" altLang="en-US" dirty="0"/>
              <a:t>     信息系统项目管理师</a:t>
            </a:r>
            <a:endParaRPr lang="en-US" altLang="zh-CN" dirty="0"/>
          </a:p>
          <a:p>
            <a:r>
              <a:rPr lang="zh-CN" altLang="en-US" dirty="0"/>
              <a:t>     </a:t>
            </a:r>
            <a:r>
              <a:rPr lang="en-US" altLang="zh-CN" dirty="0"/>
              <a:t>PMP</a:t>
            </a:r>
            <a:r>
              <a:rPr lang="zh-CN" altLang="en-US" dirty="0"/>
              <a:t>项目管理师</a:t>
            </a:r>
            <a:endParaRPr lang="en-US" altLang="zh-CN" dirty="0"/>
          </a:p>
          <a:p>
            <a:r>
              <a:rPr lang="zh-CN" altLang="en-US" dirty="0"/>
              <a:t>     讲师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6500" y="342567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 hasCustomPrompt="true"/>
          </p:nvPr>
        </p:nvSpPr>
        <p:spPr>
          <a:xfrm>
            <a:off x="1451579" y="1519322"/>
            <a:ext cx="9603275" cy="450428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47331" y="151371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 hasCustomPrompt="true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51578" y="696636"/>
            <a:ext cx="9603275" cy="71075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 hasCustomPrompt="true"/>
          </p:nvPr>
        </p:nvSpPr>
        <p:spPr>
          <a:xfrm>
            <a:off x="1451579" y="1464456"/>
            <a:ext cx="9603275" cy="4547724"/>
          </a:xfrm>
        </p:spPr>
        <p:txBody>
          <a:bodyPr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1578" y="1407390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 hasCustomPrompt="true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49217" y="804890"/>
            <a:ext cx="9605635" cy="4976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 hasCustomPrompt="true"/>
          </p:nvPr>
        </p:nvSpPr>
        <p:spPr>
          <a:xfrm>
            <a:off x="1447331" y="1467872"/>
            <a:ext cx="4645152" cy="45785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 hasCustomPrompt="true"/>
          </p:nvPr>
        </p:nvSpPr>
        <p:spPr>
          <a:xfrm>
            <a:off x="6409700" y="1467870"/>
            <a:ext cx="4645152" cy="4578599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47330" y="1413852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47191" y="804163"/>
            <a:ext cx="9607661" cy="63283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 hasCustomPrompt="true"/>
          </p:nvPr>
        </p:nvSpPr>
        <p:spPr>
          <a:xfrm>
            <a:off x="1447191" y="1605564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 hasCustomPrompt="true"/>
          </p:nvPr>
        </p:nvSpPr>
        <p:spPr>
          <a:xfrm>
            <a:off x="1447191" y="2486022"/>
            <a:ext cx="4645152" cy="3537587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 hasCustomPrompt="true"/>
          </p:nvPr>
        </p:nvSpPr>
        <p:spPr>
          <a:xfrm>
            <a:off x="6409561" y="161710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 dirty="0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 hasCustomPrompt="true"/>
          </p:nvPr>
        </p:nvSpPr>
        <p:spPr>
          <a:xfrm>
            <a:off x="6412362" y="2486023"/>
            <a:ext cx="4645152" cy="3537586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47191" y="152704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47331" y="144703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true"/>
          </p:cNvSpPr>
          <p:nvPr>
            <p:ph idx="1" hasCustomPrompt="true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 hasCustomPrompt="true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false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true" noChangeAspect="true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 hasCustomPrompt="true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zh-CN" alt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20384"/>
            <a:ext cx="12192000" cy="4605034"/>
          </a:xfrm>
          <a:prstGeom prst="rect">
            <a:avLst/>
          </a:prstGeom>
          <a:gradFill flip="none" rotWithShape="true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false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true"/>
          </p:cNvPicPr>
          <p:nvPr/>
        </p:nvPicPr>
        <p:blipFill rotWithShape="true">
          <a:blip r:embed="rId1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true"/>
          </p:cNvSpPr>
          <p:nvPr>
            <p:ph type="title"/>
          </p:nvPr>
        </p:nvSpPr>
        <p:spPr>
          <a:xfrm>
            <a:off x="1451579" y="804520"/>
            <a:ext cx="9603275" cy="5509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1451579" y="1519322"/>
            <a:ext cx="9603275" cy="3947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88CFA-ECF6-8041-B98A-F28AD7D1D39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D18354F-ED19-9F4E-B52A-131974492C75}" type="slidenum">
              <a:rPr kumimoji="1" lang="zh-CN" altLang="en-US" smtClean="0"/>
            </a:fld>
            <a:endParaRPr kumimoji="1"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2317533" y="2402802"/>
            <a:ext cx="9352176" cy="1026198"/>
          </a:xfrm>
        </p:spPr>
        <p:txBody>
          <a:bodyPr/>
          <a:lstStyle/>
          <a:p>
            <a:r>
              <a:rPr kumimoji="1" lang="zh-CN" altLang="en-US" dirty="0"/>
              <a:t>第四讲 创见型模式之生成器和单例模式</a:t>
            </a:r>
            <a:endParaRPr kumimoji="1" lang="zh-CN" altLang="en-US" dirty="0"/>
          </a:p>
        </p:txBody>
      </p:sp>
      <p:sp>
        <p:nvSpPr>
          <p:cNvPr id="5" name="副标题 4"/>
          <p:cNvSpPr>
            <a:spLocks noGrp="true"/>
          </p:cNvSpPr>
          <p:nvPr>
            <p:ph type="subTitle" idx="1"/>
          </p:nvPr>
        </p:nvSpPr>
        <p:spPr>
          <a:xfrm>
            <a:off x="5417820" y="3429000"/>
            <a:ext cx="3395980" cy="276352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主讲：王友</a:t>
            </a:r>
            <a:endParaRPr kumimoji="1" lang="en-US" altLang="zh-CN" dirty="0"/>
          </a:p>
          <a:p>
            <a:r>
              <a:rPr kumimoji="1" lang="zh-CN" altLang="en-US" dirty="0"/>
              <a:t>     系统分析师</a:t>
            </a:r>
            <a:endParaRPr kumimoji="1" lang="zh-CN" altLang="en-US" dirty="0"/>
          </a:p>
          <a:p>
            <a:r>
              <a:rPr kumimoji="1" lang="en-US" altLang="zh-CN" dirty="0"/>
              <a:t>     </a:t>
            </a:r>
            <a:r>
              <a:rPr kumimoji="1" lang="zh-CN" altLang="en-US" dirty="0"/>
              <a:t>系统架构设计师</a:t>
            </a:r>
            <a:endParaRPr kumimoji="1" lang="en-US" altLang="zh-CN" dirty="0"/>
          </a:p>
          <a:p>
            <a:r>
              <a:rPr kumimoji="1" lang="zh-CN" altLang="en-US" dirty="0"/>
              <a:t>     信息系统项目管理师</a:t>
            </a:r>
            <a:endParaRPr kumimoji="1" lang="en-US" altLang="zh-CN" dirty="0"/>
          </a:p>
          <a:p>
            <a:r>
              <a:rPr kumimoji="1" lang="zh-CN" altLang="en-US" dirty="0"/>
              <a:t>     </a:t>
            </a:r>
            <a:r>
              <a:rPr kumimoji="1" lang="en-US" altLang="zh-CN" dirty="0"/>
              <a:t>PMP</a:t>
            </a:r>
            <a:r>
              <a:rPr kumimoji="1" lang="zh-CN" altLang="en-US" dirty="0"/>
              <a:t>项目管理师</a:t>
            </a:r>
            <a:endParaRPr kumimoji="1" lang="en-US" altLang="zh-CN" dirty="0"/>
          </a:p>
          <a:p>
            <a:r>
              <a:rPr kumimoji="1" lang="zh-CN" altLang="en-US" dirty="0"/>
              <a:t>     讲师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实现胖人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33422" y="0"/>
            <a:ext cx="676731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 flipH="true">
            <a:off x="838631" y="0"/>
            <a:ext cx="314432" cy="441965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接下来我们再修改画人的业务逻辑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944" y="0"/>
            <a:ext cx="906611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咦，这种方法还是有问题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1081504" y="1407390"/>
            <a:ext cx="9603275" cy="4547724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仅仅是把画部件的代码编程容易记的了</a:t>
            </a:r>
            <a:endParaRPr kumimoji="1" lang="en-US" altLang="zh-CN" dirty="0"/>
          </a:p>
          <a:p>
            <a:r>
              <a:rPr kumimoji="1" lang="zh-CN" altLang="en-US" dirty="0"/>
              <a:t>但主业逻辑，该画什么还是画什么，</a:t>
            </a:r>
            <a:endParaRPr kumimoji="1" lang="en-US" altLang="zh-CN" dirty="0"/>
          </a:p>
          <a:p>
            <a:r>
              <a:rPr kumimoji="1" lang="zh-CN" altLang="en-US" dirty="0"/>
              <a:t>该少画什么就少画什么。来观察一遍</a:t>
            </a:r>
            <a:endParaRPr kumimoji="1" lang="en-US" altLang="zh-CN" dirty="0"/>
          </a:p>
          <a:p>
            <a:r>
              <a:rPr kumimoji="1" lang="zh-CN" altLang="en-US" dirty="0"/>
              <a:t>小人创造代码</a:t>
            </a:r>
            <a:r>
              <a:rPr kumimoji="1" lang="en-US" altLang="zh-CN" dirty="0"/>
              <a:t>-</a:t>
            </a:r>
            <a:r>
              <a:rPr kumimoji="1" lang="zh-CN" altLang="en-US" dirty="0"/>
              <a:t>是业务加工的过程</a:t>
            </a:r>
            <a:endParaRPr kumimoji="1" lang="en-US" altLang="zh-CN" dirty="0"/>
          </a:p>
          <a:p>
            <a:r>
              <a:rPr kumimoji="1" lang="zh-CN" altLang="en-US" dirty="0"/>
              <a:t>重复啊</a:t>
            </a:r>
            <a:endParaRPr kumimoji="1" lang="en-US" altLang="zh-CN" dirty="0"/>
          </a:p>
          <a:p>
            <a:r>
              <a:rPr kumimoji="1" lang="zh-CN" altLang="en-US" dirty="0"/>
              <a:t>两个创建过程是一样的。</a:t>
            </a:r>
            <a:endParaRPr kumimoji="1" lang="en-US" altLang="zh-CN" dirty="0"/>
          </a:p>
          <a:p>
            <a:r>
              <a:rPr kumimoji="1" lang="zh-CN" altLang="en-US" dirty="0"/>
              <a:t>还有个原则</a:t>
            </a:r>
            <a:r>
              <a:rPr kumimoji="1" lang="en-US" altLang="zh-CN" dirty="0"/>
              <a:t>-UI</a:t>
            </a:r>
            <a:r>
              <a:rPr kumimoji="1" lang="zh-CN" altLang="en-US" dirty="0"/>
              <a:t>只负责显示和接收数据</a:t>
            </a:r>
            <a:endParaRPr kumimoji="1" lang="en-US" altLang="zh-CN" dirty="0"/>
          </a:p>
          <a:p>
            <a:r>
              <a:rPr kumimoji="1" lang="en-US" altLang="zh-CN" dirty="0"/>
              <a:t>UI</a:t>
            </a:r>
            <a:r>
              <a:rPr kumimoji="1" lang="zh-CN" altLang="en-US" dirty="0"/>
              <a:t>不负责处理业务</a:t>
            </a:r>
            <a:endParaRPr kumimoji="1" lang="en-US" altLang="zh-CN" dirty="0"/>
          </a:p>
          <a:p>
            <a:r>
              <a:rPr kumimoji="1" lang="zh-CN" altLang="en-US" dirty="0"/>
              <a:t>我们能不能把这个业务处理过程在交给另一个</a:t>
            </a:r>
            <a:endParaRPr kumimoji="1" lang="en-US" altLang="zh-CN" dirty="0"/>
          </a:p>
          <a:p>
            <a:r>
              <a:rPr kumimoji="1" lang="zh-CN" altLang="en-US" dirty="0"/>
              <a:t>类呢？</a:t>
            </a:r>
            <a:endParaRPr kumimoji="1" lang="en-US" altLang="zh-CN" dirty="0"/>
          </a:p>
          <a:p>
            <a:r>
              <a:rPr kumimoji="1" lang="zh-CN" altLang="en-US" dirty="0"/>
              <a:t>显然是可以的，没问题啊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308859" y="1052013"/>
            <a:ext cx="5883141" cy="46678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最终优化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663859" y="466090"/>
            <a:ext cx="6532421" cy="5546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82"/>
            <a:ext cx="5883141" cy="46678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 flipH="true">
            <a:off x="451347" y="707472"/>
            <a:ext cx="704818" cy="4637364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最后花小人的主控过程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146" y="-108857"/>
            <a:ext cx="7960360" cy="67290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202180"/>
            <a:ext cx="3810000" cy="381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 flipH="true">
            <a:off x="548641" y="285156"/>
            <a:ext cx="781018" cy="710754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这就是生成器模式（建造者模式）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96272" y="0"/>
            <a:ext cx="7901167" cy="679640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建造者模式构成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PersonDirector</a:t>
            </a:r>
            <a:r>
              <a:rPr kumimoji="1" lang="zh-CN" altLang="en-US" dirty="0"/>
              <a:t>类，就是一个工厂，根据收集的对象模板，制造指定的对象</a:t>
            </a:r>
            <a:endParaRPr kumimoji="1" lang="en-US" altLang="zh-CN" dirty="0"/>
          </a:p>
          <a:p>
            <a:r>
              <a:rPr kumimoji="1" lang="en-US" altLang="zh-CN" dirty="0" err="1"/>
              <a:t>PersonBuilder</a:t>
            </a:r>
            <a:r>
              <a:rPr kumimoji="1" lang="zh-CN" altLang="en-US" dirty="0"/>
              <a:t>，制造小人的模板。相当于图纸和工艺</a:t>
            </a:r>
            <a:endParaRPr kumimoji="1" lang="en-US" altLang="zh-CN" dirty="0"/>
          </a:p>
          <a:p>
            <a:r>
              <a:rPr kumimoji="1" lang="en-US" altLang="zh-CN" dirty="0" err="1"/>
              <a:t>BuilderThinPerson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BuilderFatPerson</a:t>
            </a:r>
            <a:r>
              <a:rPr kumimoji="1" lang="zh-CN" altLang="en-US" dirty="0"/>
              <a:t> 按照图纸使提供具体型号小人使用那些基础部件</a:t>
            </a:r>
            <a:endParaRPr kumimoji="1" lang="en-US" altLang="zh-CN" dirty="0"/>
          </a:p>
          <a:p>
            <a:r>
              <a:rPr kumimoji="1" lang="en-US" altLang="zh-CN" dirty="0" err="1"/>
              <a:t>PersonDirector</a:t>
            </a:r>
            <a:r>
              <a:rPr kumimoji="1" lang="zh-CN" altLang="en-US" dirty="0"/>
              <a:t>根据具体类（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BuilderThinPerson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BuilderFatPerson</a:t>
            </a:r>
            <a:r>
              <a:rPr kumimoji="1" lang="zh-CN" altLang="en-US" dirty="0"/>
              <a:t> ）提供的部件根据图纸成套的制造出来具体的小人。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标准的生成器模式的代码结构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178" y="1324294"/>
            <a:ext cx="6565900" cy="55337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实现代码 </a:t>
            </a:r>
            <a:r>
              <a:rPr kumimoji="1" lang="en-US" altLang="zh-CN" dirty="0"/>
              <a:t>Product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38" y="1281576"/>
            <a:ext cx="8012462" cy="53971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Builder</a:t>
            </a:r>
            <a:r>
              <a:rPr kumimoji="1" lang="zh-CN" altLang="en-US" dirty="0"/>
              <a:t> 具体产品的抽象接口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" y="1567410"/>
            <a:ext cx="10587040" cy="44447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</a:t>
            </a:r>
            <a:r>
              <a:rPr kumimoji="1" lang="zh-CN" altLang="en-US" dirty="0"/>
              <a:t> 生成器模式</a:t>
            </a:r>
            <a:r>
              <a:rPr kumimoji="1" lang="en-US" altLang="zh-CN" dirty="0"/>
              <a:t>(</a:t>
            </a:r>
            <a:r>
              <a:rPr kumimoji="1" lang="zh-CN" altLang="en-US" dirty="0"/>
              <a:t>建造者模式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还是从</a:t>
            </a:r>
            <a:r>
              <a:rPr kumimoji="1" lang="zh-CN" altLang="en-US"/>
              <a:t>一个例子</a:t>
            </a:r>
            <a:r>
              <a:rPr kumimoji="1" lang="zh-CN" altLang="en-US" dirty="0"/>
              <a:t>开始</a:t>
            </a:r>
            <a:endParaRPr kumimoji="1" lang="en-US" altLang="zh-CN" dirty="0"/>
          </a:p>
          <a:p>
            <a:r>
              <a:rPr kumimoji="1" lang="zh-CN" altLang="en-US" dirty="0"/>
              <a:t>大家都玩过游戏，都看过类似小猪佩琪的动画片，那么有没有想过，用程序画一个佩琪家族肯定是一件好玩的事（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生成器模式代码），线条东西太多，一下子就晕了。</a:t>
            </a:r>
            <a:endParaRPr kumimoji="1" lang="en-US" altLang="zh-CN" dirty="0"/>
          </a:p>
          <a:p>
            <a:r>
              <a:rPr kumimoji="1" lang="zh-CN" altLang="en-US" dirty="0"/>
              <a:t>我从一个简单的开始画一个很粗糙的小人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088114" y="2838352"/>
            <a:ext cx="3810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具体产品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13592" y="27367"/>
            <a:ext cx="7306807" cy="683063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具体产品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602480" y="0"/>
            <a:ext cx="7269480" cy="68656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Director</a:t>
            </a:r>
            <a:r>
              <a:rPr kumimoji="1" lang="zh-CN" altLang="en-US" dirty="0"/>
              <a:t> 制造工程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328" y="1464456"/>
            <a:ext cx="9816525" cy="39266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客户端过程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484879" y="1052013"/>
            <a:ext cx="8591945" cy="57226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生成器模式总结一下：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dirty="0"/>
              <a:t>Builder</a:t>
            </a:r>
            <a:r>
              <a:rPr kumimoji="1" lang="zh-CN" altLang="en-US" dirty="0"/>
              <a:t>：是创建</a:t>
            </a:r>
            <a:r>
              <a:rPr kumimoji="1" lang="en-US" altLang="zh-CN" dirty="0"/>
              <a:t>Product</a:t>
            </a:r>
            <a:r>
              <a:rPr kumimoji="1" lang="zh-CN" altLang="en-US" dirty="0"/>
              <a:t>对象的抽象接口，就是我们设计时候的图纸和工艺。</a:t>
            </a:r>
            <a:endParaRPr kumimoji="1" lang="en-US" altLang="zh-CN" dirty="0"/>
          </a:p>
          <a:p>
            <a:r>
              <a:rPr kumimoji="1" lang="en-US" altLang="zh-CN" dirty="0" err="1"/>
              <a:t>ConcreteBuilder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对抽象接口</a:t>
            </a:r>
            <a:r>
              <a:rPr kumimoji="1" lang="en-US" altLang="zh-CN" dirty="0"/>
              <a:t>Builder</a:t>
            </a:r>
            <a:r>
              <a:rPr kumimoji="1" lang="zh-CN" altLang="en-US" dirty="0"/>
              <a:t>的实现，创建并组装构成这个对象的零件（画小人的画相关部件的方法）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定义并跟踪它所创建的产品的表示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提供一个接口能被调用，得到产品对象（</a:t>
            </a:r>
            <a:r>
              <a:rPr kumimoji="1" lang="en-US" altLang="zh-CN" dirty="0" err="1"/>
              <a:t>getResult</a:t>
            </a:r>
            <a:r>
              <a:rPr kumimoji="1" lang="zh-CN" altLang="en-US" dirty="0"/>
              <a:t>方法）。</a:t>
            </a:r>
            <a:endParaRPr kumimoji="1" lang="en-US" altLang="zh-CN" dirty="0"/>
          </a:p>
          <a:p>
            <a:r>
              <a:rPr kumimoji="1" lang="en-US" altLang="zh-CN" dirty="0"/>
              <a:t>Director</a:t>
            </a:r>
            <a:r>
              <a:rPr kumimoji="1" lang="zh-CN" altLang="en-US" dirty="0"/>
              <a:t>：使用</a:t>
            </a:r>
            <a:r>
              <a:rPr kumimoji="1" lang="en-US" altLang="zh-CN" dirty="0"/>
              <a:t>Builder</a:t>
            </a:r>
            <a:r>
              <a:rPr kumimoji="1" lang="zh-CN" altLang="en-US" dirty="0"/>
              <a:t>接口（也就是可提供操作函数的集合）创建一个完整的对象，它负责管理正确的对象创建顺序，从参数中接受具体的</a:t>
            </a:r>
            <a:r>
              <a:rPr kumimoji="1" lang="en-US" altLang="zh-CN" dirty="0" err="1"/>
              <a:t>ConcreteBuilder</a:t>
            </a:r>
            <a:r>
              <a:rPr kumimoji="1" lang="zh-CN" altLang="en-US" dirty="0"/>
              <a:t>对象，并执行这个队形的必要操作。</a:t>
            </a:r>
            <a:endParaRPr kumimoji="1" lang="en-US" altLang="zh-CN" dirty="0"/>
          </a:p>
          <a:p>
            <a:r>
              <a:rPr kumimoji="1" lang="en-US" altLang="zh-CN" dirty="0"/>
              <a:t>Product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代表创建的复杂的对象，是</a:t>
            </a:r>
            <a:r>
              <a:rPr kumimoji="1" lang="en-US" altLang="zh-CN" dirty="0" err="1"/>
              <a:t>ConcreteBuilder</a:t>
            </a:r>
            <a:r>
              <a:rPr kumimoji="1" lang="zh-CN" altLang="en-US" dirty="0"/>
              <a:t>扶着创建对象的内部表示，并且定义了组装过程。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包含定义产品组件的子类，包括一个组装接口（一组函数）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使用生成模式的特点：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生成器（</a:t>
            </a:r>
            <a:r>
              <a:rPr kumimoji="1" lang="en-US" altLang="zh-CN" dirty="0"/>
              <a:t>Director</a:t>
            </a:r>
            <a:r>
              <a:rPr kumimoji="1" lang="zh-CN" altLang="en-US" dirty="0"/>
              <a:t>）可以变化他创建产品的内部形式，隐藏了产品（业务逻辑，计算，我们画小人的）的细节</a:t>
            </a:r>
            <a:endParaRPr kumimoji="1" lang="en-US" altLang="zh-CN" dirty="0"/>
          </a:p>
          <a:p>
            <a:r>
              <a:rPr kumimoji="1" lang="zh-CN" altLang="en-US" dirty="0"/>
              <a:t>每个具体的生成器都独立于</a:t>
            </a:r>
            <a:r>
              <a:rPr kumimoji="1" lang="zh-CN" altLang="en-US"/>
              <a:t>程序的其他</a:t>
            </a:r>
            <a:r>
              <a:rPr kumimoji="1" lang="zh-CN" altLang="en-US" dirty="0"/>
              <a:t>生成器，</a:t>
            </a:r>
            <a:r>
              <a:rPr kumimoji="1" lang="zh-CN" altLang="en-US"/>
              <a:t>因此改善了程序</a:t>
            </a:r>
            <a:r>
              <a:rPr kumimoji="1" lang="zh-CN" altLang="en-US" dirty="0"/>
              <a:t>的模块化，并且使得其他生成器变得相对简单</a:t>
            </a:r>
            <a:endParaRPr kumimoji="1" lang="en-US" altLang="zh-CN" dirty="0"/>
          </a:p>
          <a:p>
            <a:r>
              <a:rPr kumimoji="1" lang="zh-CN" altLang="en-US" dirty="0"/>
              <a:t>由于每个生成器根据数据逐步构建最终产品，用户对生成器构建的最终产品有更多的控制</a:t>
            </a:r>
            <a:endParaRPr kumimoji="1" lang="en-US" altLang="zh-CN" dirty="0"/>
          </a:p>
          <a:p>
            <a:r>
              <a:rPr kumimoji="1" lang="zh-CN" altLang="en-US" dirty="0"/>
              <a:t>生成器模式与抽象工厂模式有相似之处，都返回有其他一些对象组成的类的对象。区别：抽象工厂返回一个类族，而生成器模式逐步构造一个一个复杂对象，最后该对象别返回。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书上例子分析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Ex.2.5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设计一个选房系统，系统内的房屋分成两个类型，普通（</a:t>
            </a:r>
            <a:r>
              <a:rPr kumimoji="1" lang="en-US" altLang="zh-CN" dirty="0"/>
              <a:t>Normal</a:t>
            </a:r>
            <a:r>
              <a:rPr kumimoji="1" lang="zh-CN" altLang="en-US" dirty="0"/>
              <a:t>）和豪华型（</a:t>
            </a:r>
            <a:r>
              <a:rPr kumimoji="1" lang="en-US" altLang="zh-CN" dirty="0"/>
              <a:t>Luxury</a:t>
            </a:r>
            <a:r>
              <a:rPr kumimoji="1" lang="zh-CN" altLang="en-US" dirty="0"/>
              <a:t> </a:t>
            </a:r>
            <a:r>
              <a:rPr kumimoji="1" lang="en-US" altLang="zh-CN" dirty="0"/>
              <a:t>House</a:t>
            </a:r>
            <a:r>
              <a:rPr kumimoji="1" lang="zh-CN" altLang="en-US" dirty="0"/>
              <a:t>）。不同的房型的区别体现在面积大小以及卧室、卫生间、车库、花园、和游泳池的数量上。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代码见书</a:t>
            </a:r>
            <a:r>
              <a:rPr kumimoji="1" lang="en-US" altLang="zh-CN" dirty="0"/>
              <a:t>30-36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2.3</a:t>
            </a:r>
            <a:r>
              <a:rPr kumimoji="1" lang="zh-CN" altLang="en-US" dirty="0"/>
              <a:t> 单例模式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软件设计中，有时候确实有在一个应用中仅能存在一个唯一对象的的必要性。</a:t>
            </a:r>
            <a:endParaRPr kumimoji="1" lang="en-US" altLang="zh-CN" dirty="0"/>
          </a:p>
          <a:p>
            <a:r>
              <a:rPr kumimoji="1" lang="zh-CN" altLang="en-US" dirty="0"/>
              <a:t>比如我们最常见的打印系统，尤其上网络打印系统，打印机的控制对象，对于一台打印机有且只能又一个。如果出现两个管理对象，那打印就麻烦了。</a:t>
            </a:r>
            <a:endParaRPr kumimoji="1" lang="en-US" altLang="zh-CN" dirty="0"/>
          </a:p>
          <a:p>
            <a:r>
              <a:rPr kumimoji="1" lang="zh-CN" altLang="en-US" dirty="0"/>
              <a:t>如何才能在系统的开发中保证只开一个类的对象呢？</a:t>
            </a:r>
            <a:endParaRPr kumimoji="1" lang="en-US" altLang="zh-CN" dirty="0"/>
          </a:p>
          <a:p>
            <a:r>
              <a:rPr kumimoji="1" lang="zh-CN" altLang="en-US" dirty="0"/>
              <a:t>由这个问题产生的设计方法学，就是单例模式。</a:t>
            </a:r>
            <a:endParaRPr kumimoji="1" lang="en-US" altLang="zh-CN" dirty="0"/>
          </a:p>
          <a:p>
            <a:r>
              <a:rPr kumimoji="1" lang="zh-CN" altLang="en-US" dirty="0"/>
              <a:t>也就是找到一种机制，实的一个应用中，在创建对象的时候，当第二次或之后创建相同对象的时候，只返回之前第一次创建的对象。</a:t>
            </a:r>
            <a:endParaRPr kumimoji="1" lang="en-US" altLang="zh-CN" dirty="0"/>
          </a:p>
          <a:p>
            <a:r>
              <a:rPr kumimoji="1" lang="zh-CN" altLang="en-US" dirty="0"/>
              <a:t>如何保证 先看一个小例子。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" y="1464456"/>
            <a:ext cx="6908800" cy="461010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我们普通模式写一个小程序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8" name="图片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0" y="154232"/>
            <a:ext cx="5219700" cy="4064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997" y="4275298"/>
            <a:ext cx="3162300" cy="1917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11480"/>
            <a:ext cx="5791200" cy="502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5" y="0"/>
            <a:ext cx="5854700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8262" y="1833318"/>
            <a:ext cx="3810000" cy="381000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第一次实现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26" y="696636"/>
            <a:ext cx="8476274" cy="58859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985505" y="929078"/>
            <a:ext cx="10263334" cy="445064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书上的例子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Ex2.6 </a:t>
            </a:r>
            <a:r>
              <a:rPr kumimoji="1" lang="zh-CN" altLang="en-US" dirty="0"/>
              <a:t>考虑互联网连接问题。该单位对外的互联网就一个统一的</a:t>
            </a:r>
            <a:r>
              <a:rPr kumimoji="1" lang="en-US" altLang="zh-CN" dirty="0" err="1"/>
              <a:t>Ip</a:t>
            </a:r>
            <a:r>
              <a:rPr kumimoji="1" lang="zh-CN" altLang="en-US" dirty="0"/>
              <a:t>地址，所以我们要内部用户就使用一个统一的内部代理服务器。当一个用户要连接互联网时，该用户应首先连接到服务器。该链接要经过校验，这个时候需要设计一个登陆验证系统，以便验证客户信息是否正确。你们用过代理都知道，显然当一个用户开始了一个连接，该用户就不可能在有第二连接。所有这个验证系统只能使用单例模式来实现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98172" y="1463675"/>
            <a:ext cx="4709981" cy="45481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94500" cy="6159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5537200" y="0"/>
            <a:ext cx="6654800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018" y="1052013"/>
            <a:ext cx="10412608" cy="35342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50" y="992103"/>
            <a:ext cx="10614711" cy="33679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901" y="1503804"/>
            <a:ext cx="7843520" cy="2941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这个程序的特点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单线程</a:t>
            </a:r>
            <a:endParaRPr kumimoji="1" lang="en-US" altLang="zh-CN" dirty="0"/>
          </a:p>
          <a:p>
            <a:r>
              <a:rPr kumimoji="1" lang="zh-CN" altLang="en-US" dirty="0"/>
              <a:t>问题来了，如果这个类需要在多线程之间保持单例呢？</a:t>
            </a:r>
            <a:endParaRPr kumimoji="1" lang="en-US" altLang="zh-CN" dirty="0"/>
          </a:p>
          <a:p>
            <a:r>
              <a:rPr kumimoji="1" lang="zh-CN" altLang="en-US" dirty="0"/>
              <a:t>很简单，加锁，</a:t>
            </a:r>
            <a:endParaRPr kumimoji="1" lang="en-US" altLang="zh-CN" dirty="0"/>
          </a:p>
          <a:p>
            <a:r>
              <a:rPr kumimoji="1" lang="zh-CN" altLang="en-US" dirty="0"/>
              <a:t>还可以使用工厂模式类创建。</a:t>
            </a:r>
            <a:endParaRPr kumimoji="1" lang="en-US" altLang="zh-CN" dirty="0"/>
          </a:p>
          <a:p>
            <a:r>
              <a:rPr kumimoji="1" lang="zh-CN" altLang="en-US" dirty="0"/>
              <a:t>就一一说明。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通过私有工厂创建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253215" y="165100"/>
            <a:ext cx="5651500" cy="5308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5" y="1407390"/>
            <a:ext cx="601980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不管其他的，我直接创建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" y="1407390"/>
            <a:ext cx="6210300" cy="334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0"/>
            <a:ext cx="5651500" cy="5308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使用同步机制</a:t>
            </a:r>
            <a:r>
              <a:rPr lang="en-US" altLang="zh-CN" dirty="0"/>
              <a:t>synchronized</a:t>
            </a:r>
            <a:br>
              <a:rPr lang="en-US" altLang="zh-CN" dirty="0"/>
            </a:br>
            <a:endParaRPr kumimoji="1" lang="zh-CN" altLang="en-US" dirty="0"/>
          </a:p>
        </p:txBody>
      </p:sp>
      <p:pic>
        <p:nvPicPr>
          <p:cNvPr id="5" name="内容占位符 4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60765" y="500656"/>
            <a:ext cx="5631235" cy="48181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710"/>
            <a:ext cx="6388100" cy="3746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使用双锁机制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19200"/>
            <a:ext cx="5778500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111" y="381000"/>
            <a:ext cx="6289889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创见型设计模式总结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基本编写代码的方式：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输入界面</a:t>
            </a:r>
            <a:r>
              <a:rPr kumimoji="1" lang="en-US" altLang="zh-CN" dirty="0"/>
              <a:t>-》</a:t>
            </a:r>
            <a:r>
              <a:rPr kumimoji="1" lang="zh-CN" altLang="en-US" dirty="0"/>
              <a:t>连接类</a:t>
            </a:r>
            <a:r>
              <a:rPr kumimoji="1" lang="en-US" altLang="zh-CN" dirty="0"/>
              <a:t>-》</a:t>
            </a:r>
            <a:r>
              <a:rPr kumimoji="1" lang="zh-CN" altLang="en-US" dirty="0"/>
              <a:t>业务处理类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简单工厂模式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UI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simplefactoryclass</a:t>
            </a:r>
            <a:r>
              <a:rPr kumimoji="1" lang="en-US" altLang="zh-CN" dirty="0"/>
              <a:t> -&gt;</a:t>
            </a:r>
            <a:r>
              <a:rPr kumimoji="1" lang="zh-CN" altLang="en-US" dirty="0"/>
              <a:t>具体业务类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工厂模式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UI</a:t>
            </a:r>
            <a:r>
              <a:rPr kumimoji="1" lang="zh-CN" altLang="en-US" dirty="0"/>
              <a:t> </a:t>
            </a:r>
            <a:r>
              <a:rPr kumimoji="1" lang="en-US" altLang="zh-CN" dirty="0"/>
              <a:t>-》</a:t>
            </a:r>
            <a:r>
              <a:rPr kumimoji="1" lang="zh-CN" altLang="en-US" dirty="0"/>
              <a:t>独立的工厂类</a:t>
            </a:r>
            <a:r>
              <a:rPr kumimoji="1" lang="en-US" altLang="zh-CN" dirty="0"/>
              <a:t>-》</a:t>
            </a:r>
            <a:r>
              <a:rPr kumimoji="1" lang="zh-CN" altLang="en-US" dirty="0"/>
              <a:t>独立的业务类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抽象工厂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UI</a:t>
            </a:r>
            <a:r>
              <a:rPr kumimoji="1" lang="zh-CN" altLang="en-US" dirty="0"/>
              <a:t> </a:t>
            </a:r>
            <a:r>
              <a:rPr kumimoji="1" lang="en-US" altLang="zh-CN" dirty="0"/>
              <a:t>-》</a:t>
            </a:r>
            <a:r>
              <a:rPr kumimoji="1" lang="zh-CN" altLang="en-US" dirty="0"/>
              <a:t>工厂类（创建一个类族）</a:t>
            </a:r>
            <a:r>
              <a:rPr kumimoji="1" lang="en-US" altLang="zh-CN" dirty="0"/>
              <a:t>-》</a:t>
            </a:r>
            <a:r>
              <a:rPr kumimoji="1" lang="zh-CN" altLang="en-US" dirty="0"/>
              <a:t>具体的类族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生成器模式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UI-》</a:t>
            </a:r>
            <a:r>
              <a:rPr kumimoji="1" lang="zh-CN" altLang="en-US" dirty="0"/>
              <a:t>制造类类</a:t>
            </a:r>
            <a:r>
              <a:rPr kumimoji="1" lang="en-US" altLang="zh-CN" dirty="0"/>
              <a:t>-》</a:t>
            </a:r>
            <a:r>
              <a:rPr kumimoji="1" lang="zh-CN" altLang="en-US" dirty="0"/>
              <a:t>制造出一个复杂的对象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单例模式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UI-》</a:t>
            </a:r>
            <a:r>
              <a:rPr kumimoji="1" lang="zh-CN" altLang="en-US" dirty="0"/>
              <a:t>在创建类的时候判断是不是单例，然后创建</a:t>
            </a:r>
            <a:endParaRPr kumimoji="1"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又来新需求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我要画一个胖的，</a:t>
            </a:r>
            <a:endParaRPr kumimoji="1" lang="en-US" altLang="zh-CN" dirty="0"/>
          </a:p>
          <a:p>
            <a:r>
              <a:rPr kumimoji="1" lang="zh-CN" altLang="en-US" dirty="0"/>
              <a:t>颜色不一样的小</a:t>
            </a:r>
            <a:endParaRPr kumimoji="1" lang="en-US" altLang="zh-CN" dirty="0"/>
          </a:p>
          <a:p>
            <a:r>
              <a:rPr kumimoji="1" lang="zh-CN" altLang="en-US" dirty="0"/>
              <a:t>人怎么办？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011" y="0"/>
            <a:ext cx="8216900" cy="6426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55" y="2915041"/>
            <a:ext cx="3304149" cy="33041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5" y="2852796"/>
            <a:ext cx="3626045" cy="36260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9050"/>
            <a:ext cx="7772400" cy="638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578" y="1407390"/>
            <a:ext cx="9321800" cy="4457700"/>
          </a:xfrm>
          <a:prstGeom prst="rect">
            <a:avLst/>
          </a:prstGeom>
        </p:spPr>
      </p:pic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简单工厂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336" y="1407390"/>
            <a:ext cx="6400800" cy="538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工厂模式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74968" y="0"/>
            <a:ext cx="8617032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066" y="-51526"/>
            <a:ext cx="5928725" cy="6909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抽象工厂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521118" y="0"/>
            <a:ext cx="8807363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953" y="331513"/>
            <a:ext cx="5549900" cy="581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生成器模式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806715" y="696636"/>
            <a:ext cx="8267700" cy="5803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634" y="940814"/>
            <a:ext cx="6527861" cy="5315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单例模式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273738" y="2379418"/>
            <a:ext cx="7518400" cy="271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396" y="1464456"/>
            <a:ext cx="5880100" cy="461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在来新需求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同时画两个呢？你们的套路。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514680" y="190500"/>
            <a:ext cx="5413939" cy="6477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6514680" cy="6385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如果画</a:t>
            </a:r>
            <a:r>
              <a:rPr kumimoji="1" lang="en-US" altLang="zh-CN" dirty="0"/>
              <a:t>100</a:t>
            </a:r>
            <a:r>
              <a:rPr kumimoji="1" lang="zh-CN" altLang="en-US" dirty="0"/>
              <a:t>种不同的小人？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频繁修改代码，颜色不一样要修改，</a:t>
            </a:r>
            <a:endParaRPr kumimoji="1" lang="en-US" altLang="zh-CN" dirty="0"/>
          </a:p>
          <a:p>
            <a:r>
              <a:rPr kumimoji="1" lang="zh-CN" altLang="en-US" dirty="0"/>
              <a:t>参数不一样，改，我们分析代码。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43810" y="2407920"/>
            <a:ext cx="7816134" cy="43129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构建一个人的通用模式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设置画笔颜色</a:t>
            </a:r>
            <a:endParaRPr kumimoji="1" lang="en-US" altLang="zh-CN" dirty="0"/>
          </a:p>
          <a:p>
            <a:r>
              <a:rPr kumimoji="1" lang="zh-CN" altLang="en-US" dirty="0"/>
              <a:t>设置线的宽度</a:t>
            </a:r>
            <a:endParaRPr kumimoji="1" lang="en-US" altLang="zh-CN" dirty="0"/>
          </a:p>
          <a:p>
            <a:r>
              <a:rPr kumimoji="1" lang="zh-CN" altLang="en-US" dirty="0"/>
              <a:t>画头</a:t>
            </a:r>
            <a:endParaRPr kumimoji="1" lang="en-US" altLang="zh-CN" dirty="0"/>
          </a:p>
          <a:p>
            <a:r>
              <a:rPr kumimoji="1" lang="zh-CN" altLang="en-US" dirty="0"/>
              <a:t>画身体</a:t>
            </a:r>
            <a:endParaRPr kumimoji="1" lang="en-US" altLang="zh-CN" dirty="0"/>
          </a:p>
          <a:p>
            <a:r>
              <a:rPr kumimoji="1" lang="zh-CN" altLang="en-US" dirty="0"/>
              <a:t>画左臂</a:t>
            </a:r>
            <a:endParaRPr kumimoji="1" lang="en-US" altLang="zh-CN" dirty="0"/>
          </a:p>
          <a:p>
            <a:r>
              <a:rPr kumimoji="1" lang="zh-CN" altLang="en-US" dirty="0"/>
              <a:t>画右臂</a:t>
            </a:r>
            <a:endParaRPr kumimoji="1" lang="en-US" altLang="zh-CN" dirty="0"/>
          </a:p>
          <a:p>
            <a:r>
              <a:rPr kumimoji="1" lang="zh-CN" altLang="en-US" dirty="0"/>
              <a:t>画左脚</a:t>
            </a:r>
            <a:endParaRPr kumimoji="1" lang="en-US" altLang="zh-CN" dirty="0"/>
          </a:p>
          <a:p>
            <a:r>
              <a:rPr kumimoji="1" lang="zh-CN" altLang="en-US" dirty="0"/>
              <a:t>画右脚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81847" y="1464456"/>
            <a:ext cx="7657104" cy="4225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我们是不是可以把这个形成一个类呢？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显然没问题啊</a:t>
            </a:r>
            <a:endParaRPr kumimoji="1" lang="en-US" altLang="zh-CN" dirty="0"/>
          </a:p>
          <a:p>
            <a:r>
              <a:rPr kumimoji="1" lang="zh-CN" altLang="en-US" dirty="0"/>
              <a:t>等等，形成什么类呢？</a:t>
            </a:r>
            <a:endParaRPr kumimoji="1" lang="en-US" altLang="zh-CN" dirty="0"/>
          </a:p>
          <a:p>
            <a:r>
              <a:rPr kumimoji="1" lang="zh-CN" altLang="en-US" dirty="0"/>
              <a:t>面向对象的抽象啊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269548" y="1208969"/>
            <a:ext cx="7595881" cy="54256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实现瘦人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4017213" y="0"/>
            <a:ext cx="68133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库">
  <a:themeElements>
    <a:clrScheme name="库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库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库">
      <a:fillStyleLst>
        <a:solidFill>
          <a:schemeClr val="phClr"/>
        </a:solidFill>
        <a:gradFill rotWithShape="true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false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true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库</Template>
  <TotalTime>0</TotalTime>
  <Words>2258</Words>
  <Application>WPS 演示</Application>
  <PresentationFormat>宽屏</PresentationFormat>
  <Paragraphs>181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Arial</vt:lpstr>
      <vt:lpstr>宋体</vt:lpstr>
      <vt:lpstr>Wingdings</vt:lpstr>
      <vt:lpstr>等线 Light</vt:lpstr>
      <vt:lpstr>Gill Sans MT</vt:lpstr>
      <vt:lpstr>等线</vt:lpstr>
      <vt:lpstr>微软雅黑</vt:lpstr>
      <vt:lpstr>Arial Unicode MS</vt:lpstr>
      <vt:lpstr>库</vt:lpstr>
      <vt:lpstr>第四讲 创见型模式之生成器和单例模式</vt:lpstr>
      <vt:lpstr>2.2 生成器模式(建造者模式)</vt:lpstr>
      <vt:lpstr>第一次实现</vt:lpstr>
      <vt:lpstr>又来新需求</vt:lpstr>
      <vt:lpstr>在来新需求</vt:lpstr>
      <vt:lpstr>如果画100种不同的小人？</vt:lpstr>
      <vt:lpstr>构建一个人的通用模式</vt:lpstr>
      <vt:lpstr>我们是不是可以把这个形成一个类呢？</vt:lpstr>
      <vt:lpstr>实现瘦人</vt:lpstr>
      <vt:lpstr>实现胖人</vt:lpstr>
      <vt:lpstr>接下来我们再修改画人的业务逻辑</vt:lpstr>
      <vt:lpstr>咦，这种方法还是有问题</vt:lpstr>
      <vt:lpstr>最终优化</vt:lpstr>
      <vt:lpstr>最后花小人的主控过程</vt:lpstr>
      <vt:lpstr>这就是生成器模式（建造者模式）</vt:lpstr>
      <vt:lpstr>建造者模式构成</vt:lpstr>
      <vt:lpstr>标准的生成器模式的代码结构</vt:lpstr>
      <vt:lpstr>实现代码 Product</vt:lpstr>
      <vt:lpstr>Builder 具体产品的抽象接口</vt:lpstr>
      <vt:lpstr>具体产品1</vt:lpstr>
      <vt:lpstr>具体产品2</vt:lpstr>
      <vt:lpstr>Director 制造工程</vt:lpstr>
      <vt:lpstr>客户端过程</vt:lpstr>
      <vt:lpstr>生成器模式总结一下：</vt:lpstr>
      <vt:lpstr>使用生成模式的特点：</vt:lpstr>
      <vt:lpstr>书上例子分析</vt:lpstr>
      <vt:lpstr>2.3 单例模式</vt:lpstr>
      <vt:lpstr>我们普通模式写一个小程序</vt:lpstr>
      <vt:lpstr>PowerPoint 演示文稿</vt:lpstr>
      <vt:lpstr>PowerPoint 演示文稿</vt:lpstr>
      <vt:lpstr>书上的例子</vt:lpstr>
      <vt:lpstr>PowerPoint 演示文稿</vt:lpstr>
      <vt:lpstr>PowerPoint 演示文稿</vt:lpstr>
      <vt:lpstr>这个程序的特点</vt:lpstr>
      <vt:lpstr>通过私有工厂创建</vt:lpstr>
      <vt:lpstr>不管其他的，我直接创建</vt:lpstr>
      <vt:lpstr>使用同步机制synchronized </vt:lpstr>
      <vt:lpstr>使用双锁机制</vt:lpstr>
      <vt:lpstr>创见型设计模式总结</vt:lpstr>
      <vt:lpstr>简单工厂</vt:lpstr>
      <vt:lpstr>工厂模式</vt:lpstr>
      <vt:lpstr>抽象工厂</vt:lpstr>
      <vt:lpstr>生成器模式</vt:lpstr>
      <vt:lpstr>单例模式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第四讲 创见型模式之生成器和单例模式</dc:title>
  <dc:creator>王友</dc:creator>
  <cp:lastModifiedBy>王友</cp:lastModifiedBy>
  <cp:revision>17</cp:revision>
  <dcterms:created xsi:type="dcterms:W3CDTF">2020-09-08T00:23:21Z</dcterms:created>
  <dcterms:modified xsi:type="dcterms:W3CDTF">2020-09-08T00:23:21Z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2052-11.1.0.9615</vt:lpwstr>
  </property>
</Properties>
</file>